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31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19167FF-D284-4DEB-B45B-A9AAD0BF2581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9CD4-D1C0-40C0-8EE8-AAC19FDD6235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8F16D6C-3737-4002-AB16-E03583621055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201D-DD56-4E84-97C4-F8F8DE62F72E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886-5893-4A6F-BA73-3DBC3A73D315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AEA59E4-250F-4CFD-A6DC-16B478E4C4F6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4B4786-56A9-42AD-B22F-3CD99983917C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160F-0C2F-4D49-9229-3D8AF6CA78B6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CD69-B775-4D5E-82C1-B1937E67AFFD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8F32-96BD-40C8-BA58-AC2650B5B2E6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36E449A-0FDE-4EA4-9C1D-395E4FDAA942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525B912-39C9-406F-8EDA-6B3B8FDE9079}" type="datetime1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357166"/>
            <a:ext cx="378621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электроснабжения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</a:rPr>
              <a:t>Лекция 7</a:t>
            </a:r>
          </a:p>
          <a:p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000240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Повышение надежности электроснабжения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142984"/>
            <a:ext cx="850109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12648" y="571480"/>
            <a:ext cx="8153400" cy="55245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 встречном регулировании напряжения на шинах вторичного напряжения районных подстанций, питающих сельские сети, при зоне нечувствительности регулятора в пределах от 1,5 до 2% и при допустимых значениях отклонений от номинального напряжения </a:t>
            </a:r>
            <a:r>
              <a:rPr lang="ru-RU" dirty="0" err="1" smtClean="0"/>
              <a:t>электроприемников</a:t>
            </a:r>
            <a:r>
              <a:rPr lang="ru-RU" dirty="0" smtClean="0"/>
              <a:t> в пределах ±5% могут быть допущены следующие значения расчетных потерь напряжения: в сети среднего напряжения — 10%, в сети 380 В —6—7%. При этом потребительские трансформаторы должны иметь регулировочные ступени по 2,5%. При больших регулировочных ступенях значения расчетных потерь напряжения в сети 380 В должны быть соответственно снижены.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Применение батарей конденсаторов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Наиболее существенное значение имеет применение поперечно включаемых батарей конденсаторов, часть из которых должна быть управляемой, то есть со ступенчатым регулированием мощности. При достаточно протяженных сетях с существенным потреблением реактивной мощности применение поперечно включенных конденсаторов дает заметный эффект. При этом не только компенсируется потребляемая реактивная мощность, но и снижаются потери напряжения в сети, уменьшаются потери активной и реактивной мощности и потери энергии.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71472" y="2000240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В ряде случаев в сельских сетях можно применять продольно включенные конденсаторы. Наиболее обосновано применение продольной компенсации в следующих случаях: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а) при резко переменной ударной нагрузке, когда требуется снижение колебаний напряжения;</a:t>
            </a:r>
          </a:p>
          <a:p>
            <a:pPr>
              <a:buNone/>
            </a:pPr>
            <a:r>
              <a:rPr lang="ru-RU" sz="2400" dirty="0" smtClean="0"/>
              <a:t>б) при протяженных воздушных линиях сети.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В сельскохозяйственном электроснабжении на районных подстанциях и непосредственно у потребителей устанавливают распределительные трансформаторы напряжением 10/0,4 кВ.</a:t>
            </a:r>
          </a:p>
          <a:p>
            <a:r>
              <a:rPr lang="ru-RU" sz="2400" dirty="0" smtClean="0"/>
              <a:t>Загрузка этих трансформаторов в течение суток очень неравномерна. В ночное время, а иногда и днем они работают почти вхолостую. В вечернее время (особенно зимой) наблюдаются пики нагрузки, превышающие номинальную мощность трансформаторов. </a:t>
            </a:r>
          </a:p>
          <a:p>
            <a:r>
              <a:rPr lang="ru-RU" sz="2400" dirty="0" smtClean="0"/>
              <a:t>При неравномерном графике нагрузок коэффициент полезного действия трансформатора снижается, увеличиваются потери и ухудшается средневзвешенный коэффициент мощности.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Ограничение токов короткого замыкания в сетях 35, 10, 6 и 0,4 кВ</a:t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4958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 определении оптимального тока </a:t>
            </a:r>
            <a:r>
              <a:rPr lang="ru-RU" sz="2400" dirty="0" err="1" smtClean="0"/>
              <a:t>к.з</a:t>
            </a:r>
            <a:r>
              <a:rPr lang="ru-RU" sz="2400" dirty="0" smtClean="0"/>
              <a:t>. в электрических сетях промышленных предприятий учитываются два основных фактора, которые противоречат друг другу. </a:t>
            </a:r>
          </a:p>
          <a:p>
            <a:r>
              <a:rPr lang="ru-RU" sz="2400" dirty="0" smtClean="0"/>
              <a:t>Для уменьшения сечения кабелей, шин проводов, </a:t>
            </a:r>
            <a:r>
              <a:rPr lang="ru-RU" sz="2400" dirty="0" err="1" smtClean="0"/>
              <a:t>токопроводов</a:t>
            </a:r>
            <a:r>
              <a:rPr lang="ru-RU" sz="2400" dirty="0" smtClean="0"/>
              <a:t> и снижения параметров электрической аппаратуры необходимо снижать токи </a:t>
            </a:r>
            <a:r>
              <a:rPr lang="ru-RU" sz="2400" dirty="0" err="1" smtClean="0"/>
              <a:t>к.з</a:t>
            </a:r>
            <a:r>
              <a:rPr lang="ru-RU" sz="2400" dirty="0" smtClean="0"/>
              <a:t>., что даст экономию капитальных вложений в электрические подстанции и сети. При этом уменьшается также общий ущерб, причиняемый аварией, так как ограничивается ее развитие. </a:t>
            </a:r>
          </a:p>
          <a:p>
            <a:r>
              <a:rPr lang="ru-RU" sz="2400" dirty="0" smtClean="0"/>
              <a:t>Но мероприятия по ограничению токов </a:t>
            </a:r>
            <a:r>
              <a:rPr lang="ru-RU" sz="2400" dirty="0" err="1" smtClean="0"/>
              <a:t>к.з</a:t>
            </a:r>
            <a:r>
              <a:rPr lang="ru-RU" sz="2400" dirty="0" smtClean="0"/>
              <a:t>. требуют увеличения капитальных затрат, а самое главное, уменьшение мощностей </a:t>
            </a:r>
            <a:r>
              <a:rPr lang="ru-RU" sz="2400" dirty="0" err="1" smtClean="0"/>
              <a:t>к.з</a:t>
            </a:r>
            <a:r>
              <a:rPr lang="ru-RU" sz="2400" dirty="0" smtClean="0"/>
              <a:t>. приводит, к ухудшению параметров качества электроэнергии.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Если мощность </a:t>
            </a:r>
            <a:r>
              <a:rPr lang="ru-RU" dirty="0" err="1" smtClean="0"/>
              <a:t>к.з</a:t>
            </a:r>
            <a:r>
              <a:rPr lang="ru-RU" dirty="0" smtClean="0"/>
              <a:t>. в распределительной сети предприятия выходит за пределы коммутационной способности указанных выключателей, то принимаются мероприятия по ее ограничению. Для этой цели применяются специальные меры, к числу которых относится установка реакторов и применение трансформаторов с расщепленными обмотками.</a:t>
            </a:r>
          </a:p>
          <a:p>
            <a:r>
              <a:rPr lang="ru-RU" dirty="0" smtClean="0"/>
              <a:t>Реактивное сопротивление реакторов выбирается с учетом необходимости ограничения токов </a:t>
            </a:r>
            <a:r>
              <a:rPr lang="ru-RU" dirty="0" err="1" smtClean="0"/>
              <a:t>к.з</a:t>
            </a:r>
            <a:r>
              <a:rPr lang="ru-RU" dirty="0" smtClean="0"/>
              <a:t>. до значений, соответствующих номинальной отключаемой мощности выключателей в сетях, и не рассчитывается на поддержание напряжения на сборных шинах во время короткого замыкания. </a:t>
            </a:r>
          </a:p>
          <a:p>
            <a:r>
              <a:rPr lang="ru-RU" dirty="0" smtClean="0"/>
              <a:t>Применение индивидуальных реакторов на отходящих линиях распределительных устройств вторичного напряжения (6-10 кВ) ГПП и ПГВ вызывает значительное конструктивное усложнение и удорожание электрической и строительной части подстанций.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5" name="Рисунок 4" descr="0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28680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8596" y="5500702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Схемы с реакторами: </a:t>
            </a:r>
          </a:p>
          <a:p>
            <a:r>
              <a:rPr lang="ru-RU" sz="2400" dirty="0" smtClean="0"/>
              <a:t>а) с индивидуальным реактором; б) с групповым; </a:t>
            </a:r>
          </a:p>
          <a:p>
            <a:r>
              <a:rPr lang="ru-RU" sz="2400" dirty="0" smtClean="0"/>
              <a:t>в) с расщепленным.</a:t>
            </a:r>
            <a:endParaRPr 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00034" y="2000240"/>
            <a:ext cx="8153400" cy="4495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тех случаях, когда питание ударных и спокойных нагрузок производится от общих трансформаторов, нецелесообразно устанавливать на всех линиях мощные дорогие выключатели. Так как большинство линий обычно питает спокойную нагрузку. Но в то же время нельзя ограничивать мощность </a:t>
            </a:r>
            <a:r>
              <a:rPr lang="ru-RU" sz="2400" dirty="0" err="1" smtClean="0"/>
              <a:t>к.з</a:t>
            </a:r>
            <a:r>
              <a:rPr lang="ru-RU" sz="2400" dirty="0" smtClean="0"/>
              <a:t>. на линиях с ударной нагрузкой, чтобы не увеличивать колебания напряжения, недопустимые для спокойных нагрузок.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Схема коммутации при наличии ударных и спокойных нагрузок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5" name="Рисунок 4" descr="0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928802"/>
            <a:ext cx="807249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14290"/>
            <a:ext cx="6102492" cy="990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Расчет сопротивления реактора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071678"/>
            <a:ext cx="22764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333754"/>
            <a:ext cx="23336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4643446"/>
            <a:ext cx="24479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Повышение надежности электроснабжения</a:t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928802"/>
            <a:ext cx="8153400" cy="44958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Один из эффективных способов повышения надежности электроснабжения – рациональная организация эксплуатации: строгое соблюдение обслуживающим персоналом «Правил технической эксплуатации», и, в частности, сроков проведения обходов воздушных линий, осмотров комплектных понизительных подстанций. Надежность электроснабжения определяется и такими факторами, как система оперативного обслуживания и организация текущих и капитальных ремонтов.</a:t>
            </a:r>
          </a:p>
          <a:p>
            <a:endParaRPr lang="ru-RU" sz="2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928802"/>
            <a:ext cx="8153400" cy="4495800"/>
          </a:xfrm>
        </p:spPr>
        <p:txBody>
          <a:bodyPr>
            <a:noAutofit/>
          </a:bodyPr>
          <a:lstStyle/>
          <a:p>
            <a:r>
              <a:rPr lang="ru-RU" sz="2200" dirty="0" smtClean="0"/>
              <a:t>Уровень надежности систем электроснабжения на определенном этапе развития техники в конечном итоге определяется затратами на сооружение и эксплуатацию системы. Повышение надежности, как правило, связано с увеличением затрат на сооружение и эксплуатацию системы. Однако при этом уменьшается ущерб от перерывов электроснабжения.</a:t>
            </a:r>
          </a:p>
          <a:p>
            <a:r>
              <a:rPr lang="ru-RU" sz="2200" dirty="0" smtClean="0"/>
              <a:t>Поскольку отсутствуют достоверные данные о значениях ущербов, в проектной практике при оценке надежности используются такие показатели, как параметр потока отказов </a:t>
            </a:r>
            <a:r>
              <a:rPr lang="ru-RU" sz="2200" dirty="0" err="1" smtClean="0"/>
              <a:t>ω </a:t>
            </a:r>
            <a:r>
              <a:rPr lang="ru-RU" sz="2200" dirty="0" smtClean="0"/>
              <a:t>(число отказов в год) и эквивалентная продолжительность отключений.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5786" y="214290"/>
            <a:ext cx="8153400" cy="990600"/>
          </a:xfrm>
          <a:prstGeom prst="rect">
            <a:avLst/>
          </a:prstGeom>
        </p:spPr>
        <p:txBody>
          <a:bodyPr vert="horz" anchor="ctr">
            <a:normAutofit fontScale="6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Обеспечение надежности электроснабжения при</a:t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проектировании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Для потребителей различной категории по непрерывности питания установлены следующие нормативы по первому параметру:</a:t>
            </a:r>
          </a:p>
          <a:p>
            <a:r>
              <a:rPr lang="ru-RU" dirty="0" smtClean="0"/>
              <a:t>для потребителей первой категории количество отключений не регламентировано, но продолжительность перерыва ограничена временем на автоматическое включение резервного электроснабжения;</a:t>
            </a:r>
          </a:p>
          <a:p>
            <a:r>
              <a:rPr lang="ru-RU" dirty="0" smtClean="0"/>
              <a:t>для потребителей второй категории количество отключений принимается в соответствии с данными в зависимости от времени восстановления электроснабжения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Параметр потока отказов потребителей второй категории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928802"/>
            <a:ext cx="857256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643314"/>
            <a:ext cx="7686673" cy="1597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5478515"/>
            <a:ext cx="8358246" cy="1152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8805861" cy="1218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643314"/>
            <a:ext cx="8643966" cy="122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715436" cy="9906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3333CC"/>
                </a:solidFill>
              </a:rPr>
              <a:t>СРЕДНЕСТАТИСТИЧЕСКИЕ ЗНАЧЕНИЯ ГОДОВОЙ ПРОДОЛЖИТЕЛЬНОСТИ ОТКЛЮЧЕНИЙ ЭЛЕМЕНТОВ СЕТИ</a:t>
            </a:r>
            <a:endParaRPr lang="ru-RU" sz="28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24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14488"/>
            <a:ext cx="8929718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42910" y="1928802"/>
            <a:ext cx="8153400" cy="4495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Продолжительность одного планового отключения определяется временем</a:t>
            </a:r>
            <a:r>
              <a:rPr lang="en-US" dirty="0" smtClean="0"/>
              <a:t> </a:t>
            </a:r>
            <a:r>
              <a:rPr lang="ru-RU" dirty="0" smtClean="0"/>
              <a:t>работы бригады и наличием потребителей второй категории. В среднем среди потребителей электроэнергии в сельской местности около 50% потребителей относятся ко второй категории, и ограничение разовой продолжительности отключений</a:t>
            </a:r>
            <a:r>
              <a:rPr lang="en-US" dirty="0" smtClean="0"/>
              <a:t> </a:t>
            </a:r>
            <a:r>
              <a:rPr lang="ru-RU" dirty="0" smtClean="0"/>
              <a:t>в нерезервированных сетях приводит к увеличению их числа, дополнительным</a:t>
            </a:r>
            <a:r>
              <a:rPr lang="en-US" dirty="0" smtClean="0"/>
              <a:t> </a:t>
            </a:r>
            <a:r>
              <a:rPr lang="ru-RU" dirty="0" smtClean="0"/>
              <a:t>трудозатратам оперативного и ремонтного персонала и усложнению организации</a:t>
            </a:r>
            <a:r>
              <a:rPr lang="en-US" dirty="0" smtClean="0"/>
              <a:t> </a:t>
            </a:r>
            <a:r>
              <a:rPr lang="ru-RU" dirty="0" smtClean="0"/>
              <a:t>работ.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8501122" cy="44958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Требования по надежности потребителей второй и третьей категорий, которые потребляют до 95% всей электроэнергии, могут быть обеспечены при использовании нерезервированной воздушной линии и </a:t>
            </a:r>
            <a:r>
              <a:rPr lang="ru-RU" sz="2400" dirty="0" err="1" smtClean="0"/>
              <a:t>однотрансформаторной</a:t>
            </a:r>
            <a:r>
              <a:rPr lang="ru-RU" sz="2400" dirty="0" smtClean="0"/>
              <a:t> подстанции 35/10 и 10/0,4 кВ. Если не принимать специальных мер, то при отключении для</a:t>
            </a:r>
            <a:r>
              <a:rPr lang="en-US" sz="2400" dirty="0" smtClean="0"/>
              <a:t> </a:t>
            </a:r>
            <a:r>
              <a:rPr lang="ru-RU" sz="2400" dirty="0" smtClean="0"/>
              <a:t>ремонта любого элемента такой схемы потребители остаются без напряжения. При</a:t>
            </a:r>
            <a:r>
              <a:rPr lang="en-US" sz="2400" dirty="0" smtClean="0"/>
              <a:t> </a:t>
            </a:r>
            <a:r>
              <a:rPr lang="ru-RU" sz="2400" dirty="0" smtClean="0"/>
              <a:t>этом отсутствие или неудовлетворительная работа автоматического повторного</a:t>
            </a:r>
            <a:r>
              <a:rPr lang="en-US" sz="2400" dirty="0" smtClean="0"/>
              <a:t> </a:t>
            </a:r>
            <a:r>
              <a:rPr lang="ru-RU" sz="2400" dirty="0" smtClean="0"/>
              <a:t>включения (АПВ) повышает в 1,5-2 раза число отключений линий. Как показала</a:t>
            </a:r>
            <a:r>
              <a:rPr lang="en-US" sz="2400" dirty="0" smtClean="0"/>
              <a:t> </a:t>
            </a:r>
            <a:r>
              <a:rPr lang="ru-RU" sz="2400" dirty="0" smtClean="0"/>
              <a:t>практика эксплуатации распределительных сетей, АПВ без выдержки времени часто не успешны и воздушные линии включаются в работу персоналом вручную.</a:t>
            </a:r>
            <a:endParaRPr lang="ru-RU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3333CC"/>
                </a:solidFill>
              </a:rPr>
              <a:t>Способы повышения надежности электроснабжения</a:t>
            </a:r>
            <a:r>
              <a:rPr lang="en-US" sz="2800" b="1" dirty="0" smtClean="0">
                <a:solidFill>
                  <a:srgbClr val="3333CC"/>
                </a:solidFill>
              </a:rPr>
              <a:t> </a:t>
            </a:r>
            <a:r>
              <a:rPr lang="ru-RU" sz="2800" b="1" dirty="0" smtClean="0">
                <a:solidFill>
                  <a:srgbClr val="3333CC"/>
                </a:solidFill>
              </a:rPr>
              <a:t>потребителей</a:t>
            </a:r>
            <a:endParaRPr lang="ru-RU" sz="2800" b="1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00034" y="1857364"/>
            <a:ext cx="8153400" cy="4495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Если уровень надежности электроснабжения потребителей не соответствует</a:t>
            </a:r>
            <a:r>
              <a:rPr lang="en-US" sz="2400" dirty="0" smtClean="0"/>
              <a:t> </a:t>
            </a:r>
            <a:r>
              <a:rPr lang="ru-RU" sz="2400" dirty="0" smtClean="0"/>
              <a:t>нормам, система электроснабжения оснащается средствами повышения надежности, сокращающими количество и продолжительность отключений.</a:t>
            </a:r>
          </a:p>
          <a:p>
            <a:r>
              <a:rPr lang="ru-RU" sz="2400" dirty="0" smtClean="0"/>
              <a:t>Выбор состава, количества, мест установки средств повышения надежности</a:t>
            </a:r>
            <a:r>
              <a:rPr lang="en-US" sz="2400" dirty="0" smtClean="0"/>
              <a:t> </a:t>
            </a:r>
            <a:r>
              <a:rPr lang="ru-RU" sz="2400" dirty="0" smtClean="0"/>
              <a:t>основывается на достижении нормированного уровня надежности наиболее экономичным путем.</a:t>
            </a:r>
            <a:endParaRPr lang="ru-RU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715436" cy="990600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3333CC"/>
                </a:solidFill>
              </a:rPr>
              <a:t>Для повышения надежности электроснабжения потребителей предусматриваются следующие технические меры:</a:t>
            </a:r>
            <a:endParaRPr lang="ru-RU" sz="30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повышение надежности отдельных элементов электрических сетей, в том</a:t>
            </a:r>
            <a:r>
              <a:rPr lang="en-US" dirty="0" smtClean="0"/>
              <a:t> </a:t>
            </a:r>
            <a:r>
              <a:rPr lang="ru-RU" dirty="0" smtClean="0"/>
              <a:t>числе за счет применения новых материалов;</a:t>
            </a:r>
          </a:p>
          <a:p>
            <a:r>
              <a:rPr lang="ru-RU" dirty="0" smtClean="0"/>
              <a:t>секционирование сетей с помощью выключателей с АПВ, автоматических</a:t>
            </a:r>
            <a:r>
              <a:rPr lang="en-US" dirty="0" smtClean="0"/>
              <a:t> </a:t>
            </a:r>
            <a:r>
              <a:rPr lang="ru-RU" dirty="0" smtClean="0"/>
              <a:t>отделителей и разъединителей;</a:t>
            </a:r>
          </a:p>
          <a:p>
            <a:r>
              <a:rPr lang="ru-RU" dirty="0" smtClean="0"/>
              <a:t>использование различных видов резервирования;</a:t>
            </a:r>
          </a:p>
          <a:p>
            <a:r>
              <a:rPr lang="ru-RU" dirty="0" smtClean="0"/>
              <a:t>приближение напряжения 35-110 кВ к потребителям, разукрупнение подстанций 35-110 кВ;</a:t>
            </a:r>
          </a:p>
          <a:p>
            <a:r>
              <a:rPr lang="ru-RU" dirty="0" smtClean="0"/>
              <a:t>увеличение количества </a:t>
            </a:r>
            <a:r>
              <a:rPr lang="ru-RU" dirty="0" err="1" smtClean="0"/>
              <a:t>двухтрансформаторных</a:t>
            </a:r>
            <a:r>
              <a:rPr lang="ru-RU" dirty="0" smtClean="0"/>
              <a:t> подстанций и подстанций с</a:t>
            </a:r>
            <a:r>
              <a:rPr lang="en-US" dirty="0" smtClean="0"/>
              <a:t> </a:t>
            </a:r>
            <a:r>
              <a:rPr lang="ru-RU" dirty="0" smtClean="0"/>
              <a:t>двухсторонним питанием;</a:t>
            </a:r>
          </a:p>
          <a:p>
            <a:r>
              <a:rPr lang="ru-RU" dirty="0" smtClean="0"/>
              <a:t>разукрупнение подстанций 10/0,4 кВ и раздельное питание от них производственных и коммунально-бытовых потребителей;</a:t>
            </a:r>
          </a:p>
          <a:p>
            <a:r>
              <a:rPr lang="ru-RU" dirty="0" smtClean="0"/>
              <a:t>применение батарей статических конденсаторов для компенсации реактивной мощности.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Неавтоматизированное секционирование является мероприятием, снижающим в первую очередь число и длительность преднамеренных отключений. Оно</a:t>
            </a:r>
            <a:r>
              <a:rPr lang="en-US" dirty="0" smtClean="0"/>
              <a:t> </a:t>
            </a:r>
            <a:r>
              <a:rPr lang="ru-RU" dirty="0" smtClean="0"/>
              <a:t>выполняется с помощью линейных разъединителей. Установка на линейных опорах секционирующих разъединителей позволяет избежать отключения головных</a:t>
            </a:r>
            <a:r>
              <a:rPr lang="en-US" dirty="0" smtClean="0"/>
              <a:t> </a:t>
            </a:r>
            <a:r>
              <a:rPr lang="ru-RU" dirty="0" smtClean="0"/>
              <a:t>секций и магистралей во время ремонта оборудования в конце магистралей и на</a:t>
            </a:r>
            <a:r>
              <a:rPr lang="en-US" dirty="0" smtClean="0"/>
              <a:t> </a:t>
            </a:r>
            <a:r>
              <a:rPr lang="ru-RU" dirty="0" smtClean="0"/>
              <a:t>отпайках от них. Секционирующие разъединители устанавливаются на ответвлениях длиной более 2,5 км и, как правило, используются при ремонтах ВЛ. Наличие</a:t>
            </a:r>
            <a:r>
              <a:rPr lang="en-US" dirty="0" smtClean="0"/>
              <a:t> </a:t>
            </a:r>
            <a:r>
              <a:rPr lang="ru-RU" dirty="0" smtClean="0"/>
              <a:t>секционных разъединителей облегчает процесс определения мест замыкания на</a:t>
            </a:r>
            <a:r>
              <a:rPr lang="en-US" dirty="0" smtClean="0"/>
              <a:t> </a:t>
            </a:r>
            <a:r>
              <a:rPr lang="ru-RU" dirty="0" smtClean="0"/>
              <a:t>землю, уменьшает число потребителей, отключаемых при ремонтных работах.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42910" y="1785926"/>
            <a:ext cx="8153400" cy="4495800"/>
          </a:xfrm>
        </p:spPr>
        <p:txBody>
          <a:bodyPr>
            <a:normAutofit fontScale="92500" lnSpcReduction="10000"/>
          </a:bodyPr>
          <a:lstStyle/>
          <a:p>
            <a:r>
              <a:rPr lang="ru-RU" sz="2300" dirty="0" smtClean="0"/>
              <a:t>Одним из серьезных резервов повышения электроснабжения является применение кабелей в сельских распределительных сетях напряжением 0,38 кВ, применение новых изоляционных конструкций и материалов. В настоящее время для сельского хозяйства разработаны облегченные конструкции кабелей в полихлорвиниловой оболочке и с полихлорвиниловой изоляцией в полиэтиленовой оболочке на напряжение 500–600 В. Разработаны также простые и надежные конструкции соединений, ответвлений и разделок для кабелей.</a:t>
            </a:r>
          </a:p>
          <a:p>
            <a:r>
              <a:rPr lang="ru-RU" sz="2300" dirty="0" smtClean="0"/>
              <a:t>Сельскохозяйственные электрические сети характеризуются большой протяженностью. На передачу электроэнергии по таким сетям расходуется до 20% всей электроэнергии, потребляемой в сельском хозяйстве. Поэтому необходимо уделять значительное внимание снижению потерь в линиях электропередачи.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62863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Способы реконструкции сетей 380/220 В:</a:t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928802"/>
            <a:ext cx="792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/>
              <a:t>а) сооружение дополнительных потребительских трансформаторных подстанций;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б)      увеличение количества магистральных линий;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 в)       перевод </a:t>
            </a:r>
            <a:r>
              <a:rPr lang="ru-RU" sz="2400" dirty="0" err="1" smtClean="0"/>
              <a:t>неполнофазных</a:t>
            </a:r>
            <a:r>
              <a:rPr lang="ru-RU" sz="2400" dirty="0" smtClean="0"/>
              <a:t> участков сети на работу по трехфазным линиям;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г)       замена существующих проводов на провода большей проводимости;</a:t>
            </a:r>
          </a:p>
          <a:p>
            <a:pPr>
              <a:spcBef>
                <a:spcPts val="0"/>
              </a:spcBef>
            </a:pPr>
            <a:r>
              <a:rPr lang="ru-RU" sz="2400" dirty="0" err="1" smtClean="0"/>
              <a:t>д</a:t>
            </a:r>
            <a:r>
              <a:rPr lang="ru-RU" sz="2400" dirty="0" smtClean="0"/>
              <a:t>)      компенсация реактивной мощности.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62863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Способы реконструкции сетей 6-10 кВ:</a:t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143116"/>
            <a:ext cx="842968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а) увеличение числа отходящих линий;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б)      применение устройств регулирования напряжения под нагрузкой на подстанциях 110-35/6-10 кВ;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в)       перевод электрических сетей на более высокое напряжение (в частности, на напряжение 20-35 кВ):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г)       строительство дополнительных подстанций 35 и 110 кВ;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      увеличение сечения проводов;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е)       компенсация реактивной мощности.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71472" y="2357430"/>
            <a:ext cx="8153400" cy="307183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dirty="0" smtClean="0"/>
              <a:t>а) применение дополнительных устройств регулирования напряжения под нагрузкой,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/>
              <a:t>б)      перевод подстанций на напряжение 110 кВ;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/>
              <a:t>в)       сооружение новых воздушных линий, питающихся от других источников, или параллельно существующим в случае отсутствия другого источника;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/>
              <a:t>г)       увеличение сечений проводов;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err="1" smtClean="0"/>
              <a:t>д</a:t>
            </a:r>
            <a:r>
              <a:rPr lang="ru-RU" sz="2400" dirty="0" smtClean="0"/>
              <a:t>)        компенсация реактивной мощности.</a:t>
            </a:r>
          </a:p>
          <a:p>
            <a:pPr>
              <a:spcBef>
                <a:spcPts val="0"/>
              </a:spcBef>
            </a:pPr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8153400" cy="99060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Способы реконструкции сетей 35 кВ:</a:t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142984"/>
            <a:ext cx="850109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714348" y="428604"/>
            <a:ext cx="8153400" cy="44958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Для уменьшения потерь электроэнергии широко применяется передача ее на повышенном напряжении. С этой целью в большинстве случаев действующие линии 6 кВ переводят на напряжение 10 кВ. Напряжение 6 кВ применяется только в отдельных случаях, например для расширения существующих распределительных сетей.</a:t>
            </a:r>
          </a:p>
          <a:p>
            <a:r>
              <a:rPr lang="ru-RU" sz="2400" dirty="0" smtClean="0"/>
              <a:t>В районах, где проходят линии 110 кВ, для снабжения электроэнергией прилегающих населенных пунктов целесообразно трансформировать напряжение непосредственно со 110 кВ.</a:t>
            </a:r>
          </a:p>
          <a:p>
            <a:r>
              <a:rPr lang="ru-RU" sz="2400" dirty="0" smtClean="0"/>
              <a:t>Применяются также подстанции глубокого ввода с трансформаторами 35/0,4 кВ без промежуточных сетей 6-10 кВ. Такие схемы уменьшают расход проводникового материала и сокращают потери мощности.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602690" cy="990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Радиус действия линии электропередачи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71472" y="2000240"/>
            <a:ext cx="8153400" cy="4495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 целью уменьшения потерь электроэнергии и экономии проводникового материала экономически целесообразный радиус действия линии электропередачи напряжением 10 кВ (по данным </a:t>
            </a:r>
            <a:r>
              <a:rPr lang="ru-RU" sz="2400" i="1" dirty="0" smtClean="0">
                <a:solidFill>
                  <a:srgbClr val="3333CC"/>
                </a:solidFill>
              </a:rPr>
              <a:t>ВНИЭ, Всесоюзный научно-исследовательский институт электроэнергетики</a:t>
            </a:r>
            <a:r>
              <a:rPr lang="ru-RU" sz="2400" dirty="0" smtClean="0"/>
              <a:t>) должен находиться в пределах 10—15 км с плотностью нагрузки 200– 600 Вт/га при ежегодном приросте нагрузок до 7%. Число линий распределительных сетей при этом должно увеличиться до 5—7, а их суммарная мощность должна составлять не более 2500—3000 кВ А.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1142984"/>
            <a:ext cx="850109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75B89CE-04A5-4068-B7CC-A9067224A67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12648" y="642918"/>
            <a:ext cx="8153400" cy="56436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Для уменьшения потерь электроэнергии в низковольтных сетях силовые трансформаторы размещают в центре электрических нагрузок.</a:t>
            </a:r>
          </a:p>
          <a:p>
            <a:pPr>
              <a:buNone/>
            </a:pPr>
            <a:r>
              <a:rPr lang="ru-RU" dirty="0" smtClean="0"/>
              <a:t>Наименьшие затраты на сооружение и эксплуатацию электрических линий обеспечиваются при выборе их по экономической плотности тока.</a:t>
            </a:r>
          </a:p>
          <a:p>
            <a:pPr>
              <a:buNone/>
            </a:pPr>
            <a:r>
              <a:rPr lang="ru-RU" dirty="0" smtClean="0"/>
              <a:t>Напряжения в сельской сети целесообразно регулировать централизованным способом: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1) генераторами небольших станций;</a:t>
            </a:r>
          </a:p>
          <a:p>
            <a:r>
              <a:rPr lang="ru-RU" dirty="0" smtClean="0"/>
              <a:t>2) регулируемыми под нагрузкой трансформаторами понижающих районных подстанций, питающих сельские сети;</a:t>
            </a:r>
          </a:p>
          <a:p>
            <a:r>
              <a:rPr lang="ru-RU" dirty="0" smtClean="0"/>
              <a:t>3) линейными регуляторами (вольтодобавочными автотрансформаторами с РПН), включаемыми в цепь отдельных линий с неоднородной нагрузкой.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776</TotalTime>
  <Words>1634</Words>
  <Application>Microsoft Office PowerPoint</Application>
  <PresentationFormat>Экран (4:3)</PresentationFormat>
  <Paragraphs>114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Обычная</vt:lpstr>
      <vt:lpstr>Надёжность электроснабжения</vt:lpstr>
      <vt:lpstr>Повышение надежности электроснабжения </vt:lpstr>
      <vt:lpstr>Слайд 3</vt:lpstr>
      <vt:lpstr>Способы реконструкции сетей 380/220 В: </vt:lpstr>
      <vt:lpstr>Способы реконструкции сетей 6-10 кВ: </vt:lpstr>
      <vt:lpstr>Способы реконструкции сетей 35 кВ: </vt:lpstr>
      <vt:lpstr>Слайд 7</vt:lpstr>
      <vt:lpstr>Радиус действия линии электропередачи</vt:lpstr>
      <vt:lpstr>Слайд 9</vt:lpstr>
      <vt:lpstr>Слайд 10</vt:lpstr>
      <vt:lpstr>Применение батарей конденсаторов</vt:lpstr>
      <vt:lpstr>Слайд 12</vt:lpstr>
      <vt:lpstr>Слайд 13</vt:lpstr>
      <vt:lpstr>Ограничение токов короткого замыкания в сетях 35, 10, 6 и 0,4 кВ </vt:lpstr>
      <vt:lpstr>Слайд 15</vt:lpstr>
      <vt:lpstr>Слайд 16</vt:lpstr>
      <vt:lpstr>Слайд 17</vt:lpstr>
      <vt:lpstr>Схема коммутации при наличии ударных и спокойных нагрузок</vt:lpstr>
      <vt:lpstr>Расчет сопротивления реактора</vt:lpstr>
      <vt:lpstr> </vt:lpstr>
      <vt:lpstr>Слайд 21</vt:lpstr>
      <vt:lpstr>Параметр потока отказов потребителей второй категории</vt:lpstr>
      <vt:lpstr>Слайд 23</vt:lpstr>
      <vt:lpstr>СРЕДНЕСТАТИСТИЧЕСКИЕ ЗНАЧЕНИЯ ГОДОВОЙ ПРОДОЛЖИТЕЛЬНОСТИ ОТКЛЮЧЕНИЙ ЭЛЕМЕНТОВ СЕТИ</vt:lpstr>
      <vt:lpstr>Слайд 25</vt:lpstr>
      <vt:lpstr>Слайд 26</vt:lpstr>
      <vt:lpstr>Способы повышения надежности электроснабжения потребителей</vt:lpstr>
      <vt:lpstr>Для повышения надежности электроснабжения потребителей предусматриваются следующие технические меры:</vt:lpstr>
      <vt:lpstr>Слайд 29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220</cp:revision>
  <dcterms:created xsi:type="dcterms:W3CDTF">2018-01-15T13:28:29Z</dcterms:created>
  <dcterms:modified xsi:type="dcterms:W3CDTF">2021-03-10T08:04:07Z</dcterms:modified>
</cp:coreProperties>
</file>